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342" r:id="rId4"/>
    <p:sldId id="338" r:id="rId5"/>
    <p:sldId id="339" r:id="rId6"/>
    <p:sldId id="340" r:id="rId7"/>
    <p:sldId id="322" r:id="rId8"/>
    <p:sldId id="346" r:id="rId9"/>
    <p:sldId id="347" r:id="rId10"/>
    <p:sldId id="348" r:id="rId11"/>
    <p:sldId id="349" r:id="rId12"/>
    <p:sldId id="351" r:id="rId13"/>
    <p:sldId id="328" r:id="rId14"/>
    <p:sldId id="331" r:id="rId15"/>
    <p:sldId id="333" r:id="rId16"/>
    <p:sldId id="334" r:id="rId17"/>
    <p:sldId id="350" r:id="rId18"/>
    <p:sldId id="335" r:id="rId19"/>
    <p:sldId id="336" r:id="rId20"/>
    <p:sldId id="267" r:id="rId21"/>
    <p:sldId id="268" r:id="rId22"/>
    <p:sldId id="343" r:id="rId23"/>
    <p:sldId id="344" r:id="rId24"/>
    <p:sldId id="34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24"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08-Dec-23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08-Dec-23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08-Dec-23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08-Dec-23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08-Dec-23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08-Dec-23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xmlns=""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0D4772-1BD3-43E3-944F-681B02299EE8}"/>
              </a:ext>
            </a:extLst>
          </p:cNvPr>
          <p:cNvSpPr>
            <a:spLocks noGrp="1"/>
          </p:cNvSpPr>
          <p:nvPr>
            <p:ph type="ctrTitle"/>
          </p:nvPr>
        </p:nvSpPr>
        <p:spPr>
          <a:xfrm>
            <a:off x="2692398" y="1871132"/>
            <a:ext cx="6815669" cy="939802"/>
          </a:xfrm>
        </p:spPr>
        <p:txBody>
          <a:bodyPr/>
          <a:lstStyle/>
          <a:p>
            <a:r>
              <a:rPr lang="ru-RU" sz="2800" cap="all" dirty="0">
                <a:solidFill>
                  <a:srgbClr val="000000"/>
                </a:solidFill>
                <a:effectLst/>
                <a:latin typeface="Times New Roman" panose="02020603050405020304" pitchFamily="18" charset="0"/>
                <a:ea typeface="Times New Roman" panose="02020603050405020304" pitchFamily="18" charset="0"/>
              </a:rPr>
              <a:t>Зачеци медицине</a:t>
            </a:r>
            <a:endParaRPr lang="en-US" sz="2800" dirty="0"/>
          </a:p>
        </p:txBody>
      </p:sp>
    </p:spTree>
    <p:extLst>
      <p:ext uri="{BB962C8B-B14F-4D97-AF65-F5344CB8AC3E}">
        <p14:creationId xmlns:p14="http://schemas.microsoft.com/office/powerpoint/2010/main" xmlns="" val="3936535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1AAA02F-32DB-442C-B314-10C8F40595B7}"/>
              </a:ext>
            </a:extLst>
          </p:cNvPr>
          <p:cNvSpPr>
            <a:spLocks noGrp="1"/>
          </p:cNvSpPr>
          <p:nvPr>
            <p:ph idx="1"/>
          </p:nvPr>
        </p:nvSpPr>
        <p:spPr>
          <a:xfrm>
            <a:off x="1295400" y="2438399"/>
            <a:ext cx="9753599" cy="3318936"/>
          </a:xfrm>
        </p:spPr>
        <p:txBody>
          <a:bodyPr>
            <a:normAutofit fontScale="85000" lnSpcReduction="10000"/>
          </a:bodyPr>
          <a:lstStyle/>
          <a:p>
            <a:pPr algn="just"/>
            <a:r>
              <a:rPr lang="ru-RU" dirty="0"/>
              <a:t>Људи у почетку нису сматрали смрт и болест природним феноменима. Уобичајене болести, као што су прехлада или затвор, биле су прихваћене као део постојања и третиране помоћу биљних лекова који су били доступни. Озбиљне и онеспособљавајуће болести, међутим, стављене су у сасвим другу категорију. </a:t>
            </a:r>
            <a:endParaRPr lang="sr-Latn-RS" dirty="0"/>
          </a:p>
          <a:p>
            <a:pPr algn="just"/>
            <a:r>
              <a:rPr lang="ru-RU" dirty="0"/>
              <a:t>Ови су били натприродног порекла. Они могу бити резултат чини коју је неки непријатељ бацио на жртву, посете злонамерног демона или дела увређеног бога који је или пројектовао неки предмет — стрелицу, камен, црва — у тело жртва или је нешто апстраховао, обично душу пацијента. Третман који је тада примењиван био је да се залутала душа намами назад у њено право станиште у телу или да се извуче зли уљез, било да је стрелица или демон, противурокама, инкантацијама, напитцима, усисавањем или другим средствима.</a:t>
            </a:r>
            <a:endParaRPr lang="en-US" dirty="0"/>
          </a:p>
        </p:txBody>
      </p:sp>
    </p:spTree>
    <p:extLst>
      <p:ext uri="{BB962C8B-B14F-4D97-AF65-F5344CB8AC3E}">
        <p14:creationId xmlns:p14="http://schemas.microsoft.com/office/powerpoint/2010/main" xmlns="" val="2682805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FA45F9F-9BD7-4711-9ED4-CE17C3DCC0E2}"/>
              </a:ext>
            </a:extLst>
          </p:cNvPr>
          <p:cNvSpPr>
            <a:spLocks noGrp="1"/>
          </p:cNvSpPr>
          <p:nvPr>
            <p:ph idx="1"/>
          </p:nvPr>
        </p:nvSpPr>
        <p:spPr/>
        <p:txBody>
          <a:bodyPr/>
          <a:lstStyle/>
          <a:p>
            <a:r>
              <a:rPr lang="ru-RU" dirty="0"/>
              <a:t>Један необичан начин да се болест извуче из тела било је прављење рупе, пречника 2,5 до 5 цм, у лобањи жртве - пракса трепанирања или трепанирања. </a:t>
            </a:r>
            <a:endParaRPr lang="sr-Latn-RS" dirty="0"/>
          </a:p>
          <a:p>
            <a:r>
              <a:rPr lang="ru-RU" dirty="0"/>
              <a:t>Трепаниране лобање праисторијског датума пронађене су у Британији, Француској и другим деловима Европе и у Перуу. Многи од њих показују доказе о излечењу и, вероватно, о преживљавању пацијента. Ова пракса још увек постоји међу неким племенским људима у деловима Алжира, у Меланезији, а можда и другде, иако брзо изумире.</a:t>
            </a:r>
            <a:endParaRPr lang="en-US" dirty="0"/>
          </a:p>
        </p:txBody>
      </p:sp>
      <p:pic>
        <p:nvPicPr>
          <p:cNvPr id="5" name="Picture 4">
            <a:extLst>
              <a:ext uri="{FF2B5EF4-FFF2-40B4-BE49-F238E27FC236}">
                <a16:creationId xmlns:a16="http://schemas.microsoft.com/office/drawing/2014/main" xmlns="" id="{2C9B86F4-E12D-4EA3-8C32-ECAA1AB7C615}"/>
              </a:ext>
            </a:extLst>
          </p:cNvPr>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30234" y="899053"/>
            <a:ext cx="1905000" cy="1266825"/>
          </a:xfrm>
          <a:prstGeom prst="rect">
            <a:avLst/>
          </a:prstGeom>
        </p:spPr>
      </p:pic>
    </p:spTree>
    <p:extLst>
      <p:ext uri="{BB962C8B-B14F-4D97-AF65-F5344CB8AC3E}">
        <p14:creationId xmlns:p14="http://schemas.microsoft.com/office/powerpoint/2010/main" xmlns="" val="3175525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A6127612-3965-483E-B511-5D82EA8B7764}"/>
              </a:ext>
            </a:extLst>
          </p:cNvPr>
          <p:cNvSpPr>
            <a:spLocks noGrp="1"/>
          </p:cNvSpPr>
          <p:nvPr>
            <p:ph idx="1"/>
          </p:nvPr>
        </p:nvSpPr>
        <p:spPr/>
        <p:txBody>
          <a:bodyPr/>
          <a:lstStyle/>
          <a:p>
            <a:r>
              <a:rPr lang="ru-RU" dirty="0"/>
              <a:t>Осим лечења рана и прелома костију, народно предање медицине је вероватно најстарији аспект уметности лечења, јер су примитивни лекари своју мудрост показивали тако што су лечили целог човека, душу и тело. </a:t>
            </a:r>
            <a:endParaRPr lang="sr-Latn-RS" dirty="0"/>
          </a:p>
          <a:p>
            <a:r>
              <a:rPr lang="ru-RU" dirty="0"/>
              <a:t>Третмани и лекови који нису имали физичке ефекте на тело ипак су могли да учине пацијенту да се осећа боље када су и исцелитељ и пацијент веровали у њихову ефикасност. Овај такозвани плацебо ефекат је применљив чак иу савременој клиничкој медицини.</a:t>
            </a:r>
            <a:endParaRPr lang="en-US" dirty="0"/>
          </a:p>
        </p:txBody>
      </p:sp>
    </p:spTree>
    <p:extLst>
      <p:ext uri="{BB962C8B-B14F-4D97-AF65-F5344CB8AC3E}">
        <p14:creationId xmlns:p14="http://schemas.microsoft.com/office/powerpoint/2010/main" xmlns="" val="3188014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ADBD315-2704-4AA8-BF5F-A462513CE2FB}"/>
              </a:ext>
            </a:extLst>
          </p:cNvPr>
          <p:cNvSpPr>
            <a:spLocks noGrp="1"/>
          </p:cNvSpPr>
          <p:nvPr>
            <p:ph type="title"/>
          </p:nvPr>
        </p:nvSpPr>
        <p:spPr/>
        <p:txBody>
          <a:bodyPr/>
          <a:lstStyle/>
          <a:p>
            <a:r>
              <a:rPr lang="sr-Cyrl-RS" dirty="0"/>
              <a:t>Развојне фазе медицине</a:t>
            </a:r>
            <a:endParaRPr lang="en-US" dirty="0"/>
          </a:p>
        </p:txBody>
      </p:sp>
      <p:sp>
        <p:nvSpPr>
          <p:cNvPr id="3" name="Content Placeholder 2">
            <a:extLst>
              <a:ext uri="{FF2B5EF4-FFF2-40B4-BE49-F238E27FC236}">
                <a16:creationId xmlns:a16="http://schemas.microsoft.com/office/drawing/2014/main" xmlns="" id="{3DBB92A4-7678-4D97-9E4F-68625F87CAA1}"/>
              </a:ext>
            </a:extLst>
          </p:cNvPr>
          <p:cNvSpPr>
            <a:spLocks noGrp="1"/>
          </p:cNvSpPr>
          <p:nvPr>
            <p:ph idx="1"/>
          </p:nvPr>
        </p:nvSpPr>
        <p:spPr/>
        <p:txBody>
          <a:bodyPr>
            <a:normAutofit/>
          </a:bodyPr>
          <a:lstStyle/>
          <a:p>
            <a:r>
              <a:rPr lang="ru-RU" dirty="0"/>
              <a:t>Зачеци медицине могу се пратити уназад хиљадама година и обухватају различите цивилизације и културе широм света. </a:t>
            </a:r>
            <a:endParaRPr lang="sr-Latn-RS" dirty="0"/>
          </a:p>
          <a:p>
            <a:r>
              <a:rPr lang="ru-RU" dirty="0"/>
              <a:t>Ево неколико кључних тачака у развоју медицине од његових раних почетака:</a:t>
            </a:r>
          </a:p>
        </p:txBody>
      </p:sp>
    </p:spTree>
    <p:extLst>
      <p:ext uri="{BB962C8B-B14F-4D97-AF65-F5344CB8AC3E}">
        <p14:creationId xmlns:p14="http://schemas.microsoft.com/office/powerpoint/2010/main" xmlns="" val="35978121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53CDDF-3AC2-42A6-A03D-EA447DDBC8CD}"/>
              </a:ext>
            </a:extLst>
          </p:cNvPr>
          <p:cNvSpPr>
            <a:spLocks noGrp="1"/>
          </p:cNvSpPr>
          <p:nvPr>
            <p:ph type="title"/>
          </p:nvPr>
        </p:nvSpPr>
        <p:spPr/>
        <p:txBody>
          <a:bodyPr/>
          <a:lstStyle/>
          <a:p>
            <a:r>
              <a:rPr lang="ru-RU" dirty="0"/>
              <a:t>Нагонска </a:t>
            </a:r>
            <a:r>
              <a:rPr lang="sr-Cyrl-RS" dirty="0"/>
              <a:t>медицина</a:t>
            </a:r>
            <a:endParaRPr lang="en-US" dirty="0"/>
          </a:p>
        </p:txBody>
      </p:sp>
      <p:sp>
        <p:nvSpPr>
          <p:cNvPr id="3" name="Content Placeholder 2">
            <a:extLst>
              <a:ext uri="{FF2B5EF4-FFF2-40B4-BE49-F238E27FC236}">
                <a16:creationId xmlns:a16="http://schemas.microsoft.com/office/drawing/2014/main" xmlns="" id="{31B709DA-3B86-4D3F-9A1B-098DD8DFD303}"/>
              </a:ext>
            </a:extLst>
          </p:cNvPr>
          <p:cNvSpPr>
            <a:spLocks noGrp="1"/>
          </p:cNvSpPr>
          <p:nvPr>
            <p:ph idx="1"/>
          </p:nvPr>
        </p:nvSpPr>
        <p:spPr/>
        <p:txBody>
          <a:bodyPr>
            <a:normAutofit fontScale="62500" lnSpcReduction="20000"/>
          </a:bodyPr>
          <a:lstStyle/>
          <a:p>
            <a:pPr marL="0" indent="0">
              <a:buNone/>
            </a:pPr>
            <a:endParaRPr lang="ru-RU" dirty="0"/>
          </a:p>
          <a:p>
            <a:r>
              <a:rPr lang="ru-RU" dirty="0"/>
              <a:t>    Нагон је надградња која се јавља код потомака прачовека "Хомо сапиенса",</a:t>
            </a:r>
          </a:p>
          <a:p>
            <a:r>
              <a:rPr lang="ru-RU" dirty="0"/>
              <a:t>    Нагон у прачовеку увећава стечена искуства и обогаћује његова сазнаје новим појмовима, умним напредком и реаговањем на њих.</a:t>
            </a:r>
          </a:p>
          <a:p>
            <a:r>
              <a:rPr lang="ru-RU" dirty="0"/>
              <a:t>    Прва видљива знања о болести и лечењу, стечена нагоном и искуством, имала су пре свега превентивно-куративно обележје.</a:t>
            </a:r>
          </a:p>
          <a:p>
            <a:r>
              <a:rPr lang="ru-RU" dirty="0"/>
              <a:t>    Борба против разних болести и повреда, смрти у прачовеку ће први пут развити основни "нагон самоодржања".</a:t>
            </a:r>
          </a:p>
          <a:p>
            <a:r>
              <a:rPr lang="ru-RU" dirty="0"/>
              <a:t>    Прачовек стиче и унутрашње сазнање о коришћењу разног биља за лечење, учећи се том одабиру кроз посматрање понашања и реакције бројних животињских врста око себе.</a:t>
            </a:r>
          </a:p>
          <a:p>
            <a:r>
              <a:rPr lang="ru-RU" dirty="0"/>
              <a:t>    У овој фази потомак прачовека Хомо сапиенс; ... „богаћењем свог говора, артикулисаним гласовима и новим речима подигао је свој примитивни живот на један виши ниво цивилизацијске културе“..</a:t>
            </a:r>
            <a:endParaRPr lang="en-US" dirty="0"/>
          </a:p>
        </p:txBody>
      </p:sp>
    </p:spTree>
    <p:extLst>
      <p:ext uri="{BB962C8B-B14F-4D97-AF65-F5344CB8AC3E}">
        <p14:creationId xmlns:p14="http://schemas.microsoft.com/office/powerpoint/2010/main" xmlns="" val="27977956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C93D1D-A242-49D9-AF43-D23C40796841}"/>
              </a:ext>
            </a:extLst>
          </p:cNvPr>
          <p:cNvSpPr>
            <a:spLocks noGrp="1"/>
          </p:cNvSpPr>
          <p:nvPr>
            <p:ph type="title"/>
          </p:nvPr>
        </p:nvSpPr>
        <p:spPr/>
        <p:txBody>
          <a:bodyPr>
            <a:normAutofit fontScale="90000"/>
          </a:bodyPr>
          <a:lstStyle/>
          <a:p>
            <a:r>
              <a:rPr lang="ru-RU" dirty="0"/>
              <a:t>Емпиријска 	</a:t>
            </a:r>
            <a:br>
              <a:rPr lang="ru-RU" dirty="0"/>
            </a:br>
            <a:endParaRPr lang="en-US" dirty="0"/>
          </a:p>
        </p:txBody>
      </p:sp>
      <p:sp>
        <p:nvSpPr>
          <p:cNvPr id="3" name="Content Placeholder 2">
            <a:extLst>
              <a:ext uri="{FF2B5EF4-FFF2-40B4-BE49-F238E27FC236}">
                <a16:creationId xmlns:a16="http://schemas.microsoft.com/office/drawing/2014/main" xmlns="" id="{20432444-72B8-4B26-83D8-290358CF2785}"/>
              </a:ext>
            </a:extLst>
          </p:cNvPr>
          <p:cNvSpPr>
            <a:spLocks noGrp="1"/>
          </p:cNvSpPr>
          <p:nvPr>
            <p:ph idx="1"/>
          </p:nvPr>
        </p:nvSpPr>
        <p:spPr/>
        <p:txBody>
          <a:bodyPr>
            <a:normAutofit fontScale="62500" lnSpcReduction="20000"/>
          </a:bodyPr>
          <a:lstStyle/>
          <a:p>
            <a:endParaRPr lang="ru-RU" dirty="0"/>
          </a:p>
          <a:p>
            <a:r>
              <a:rPr lang="ru-RU" dirty="0"/>
              <a:t>    Емпријска фаза се данас најчешће везује за народну медицину.</a:t>
            </a:r>
          </a:p>
          <a:p>
            <a:r>
              <a:rPr lang="ru-RU" dirty="0"/>
              <a:t>    Неки људи стичу прва искуства и вештине и од њих постају први „лекари“ (лекари који нису професионалци, већ обични људи који лече искуством).</a:t>
            </a:r>
          </a:p>
          <a:p>
            <a:r>
              <a:rPr lang="ru-RU" dirty="0"/>
              <a:t>    Вештина овог облика лечења (искуством) преноси се са колена на колено у истој породици.</a:t>
            </a:r>
          </a:p>
          <a:p>
            <a:r>
              <a:rPr lang="ru-RU" dirty="0"/>
              <a:t>    Овим послом најчешће се баве жене које "...лече сугестијом, као утехом да би умилостивиле демона који је узрок болести (бајање)...".</a:t>
            </a:r>
          </a:p>
          <a:p>
            <a:r>
              <a:rPr lang="ru-RU" dirty="0"/>
              <a:t>    Мушкарци се ређе баве емпиријом и најчешће пружају услуге из хирургије и трауматологије.</a:t>
            </a:r>
          </a:p>
          <a:p>
            <a:r>
              <a:rPr lang="ru-RU" dirty="0"/>
              <a:t>    Емпиријска медицина није оптерећена теоријом, јер је била резултат посматрања и искуства.</a:t>
            </a:r>
          </a:p>
          <a:p>
            <a:r>
              <a:rPr lang="ru-RU" dirty="0"/>
              <a:t>    Емпиријски облик лечења временом је предмет разних записа, како би та искуства постала један од извора савремен медицинске науке. „О овоме нам сведоче бројне студије - проучене и непроучене - у којима се описује емпирија код примитивних племена: на Суматри, Јави, код Москито Индијанаца, Буш црнаца и других“.</a:t>
            </a:r>
            <a:endParaRPr lang="en-US" dirty="0"/>
          </a:p>
        </p:txBody>
      </p:sp>
    </p:spTree>
    <p:extLst>
      <p:ext uri="{BB962C8B-B14F-4D97-AF65-F5344CB8AC3E}">
        <p14:creationId xmlns:p14="http://schemas.microsoft.com/office/powerpoint/2010/main" xmlns="" val="732844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1215A4-E6D6-4E47-8CFC-6441E7FCE00A}"/>
              </a:ext>
            </a:extLst>
          </p:cNvPr>
          <p:cNvSpPr>
            <a:spLocks noGrp="1"/>
          </p:cNvSpPr>
          <p:nvPr>
            <p:ph type="title"/>
          </p:nvPr>
        </p:nvSpPr>
        <p:spPr/>
        <p:txBody>
          <a:bodyPr/>
          <a:lstStyle/>
          <a:p>
            <a:r>
              <a:rPr lang="ru-RU" dirty="0"/>
              <a:t>Магијска</a:t>
            </a:r>
            <a:endParaRPr lang="en-US" dirty="0"/>
          </a:p>
        </p:txBody>
      </p:sp>
      <p:sp>
        <p:nvSpPr>
          <p:cNvPr id="3" name="Content Placeholder 2">
            <a:extLst>
              <a:ext uri="{FF2B5EF4-FFF2-40B4-BE49-F238E27FC236}">
                <a16:creationId xmlns:a16="http://schemas.microsoft.com/office/drawing/2014/main" xmlns="" id="{B0E6476A-EEDF-4E03-96F8-58C2A4A9BD09}"/>
              </a:ext>
            </a:extLst>
          </p:cNvPr>
          <p:cNvSpPr>
            <a:spLocks noGrp="1"/>
          </p:cNvSpPr>
          <p:nvPr>
            <p:ph idx="1"/>
          </p:nvPr>
        </p:nvSpPr>
        <p:spPr>
          <a:xfrm>
            <a:off x="1295402" y="2556932"/>
            <a:ext cx="9601196" cy="3318936"/>
          </a:xfrm>
        </p:spPr>
        <p:txBody>
          <a:bodyPr>
            <a:normAutofit fontScale="85000" lnSpcReduction="20000"/>
          </a:bodyPr>
          <a:lstStyle/>
          <a:p>
            <a:pPr marL="0" indent="0">
              <a:buNone/>
            </a:pPr>
            <a:endParaRPr lang="ru-RU" dirty="0"/>
          </a:p>
          <a:p>
            <a:r>
              <a:rPr lang="ru-RU" dirty="0"/>
              <a:t>    Први лекари су врачеви, шамани, чаробњаци који се служе магијом.</a:t>
            </a:r>
          </a:p>
          <a:p>
            <a:r>
              <a:rPr lang="ru-RU" dirty="0"/>
              <a:t>    Поред лечења применом метода стечених искуством човек користи и чаролије, магију (ритуалне песме, плесове и тд.)</a:t>
            </a:r>
          </a:p>
          <a:p>
            <a:r>
              <a:rPr lang="ru-RU" dirty="0"/>
              <a:t>    Лечење магијом засновано је на веровању "...да је болест демон, који је ушао у болесника, па зато демона треба умирити и разним делањем (бајање, амулети) склонити из болесника..." </a:t>
            </a:r>
          </a:p>
          <a:p>
            <a:r>
              <a:rPr lang="ru-RU" dirty="0"/>
              <a:t>  Највећим делом лечење се заснива на дејству сугестија.</a:t>
            </a:r>
          </a:p>
          <a:p>
            <a:r>
              <a:rPr lang="ru-RU" dirty="0"/>
              <a:t>   Све више се развија религија, која у лечење уводи сложене однос између бога и човека.</a:t>
            </a:r>
            <a:endParaRPr lang="en-US" dirty="0"/>
          </a:p>
        </p:txBody>
      </p:sp>
    </p:spTree>
    <p:extLst>
      <p:ext uri="{BB962C8B-B14F-4D97-AF65-F5344CB8AC3E}">
        <p14:creationId xmlns:p14="http://schemas.microsoft.com/office/powerpoint/2010/main" xmlns="" val="3126823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637B59-D44C-49DA-A608-C003967E0CFC}"/>
              </a:ext>
            </a:extLst>
          </p:cNvPr>
          <p:cNvSpPr>
            <a:spLocks noGrp="1"/>
          </p:cNvSpPr>
          <p:nvPr>
            <p:ph type="title"/>
          </p:nvPr>
        </p:nvSpPr>
        <p:spPr/>
        <p:txBody>
          <a:bodyPr/>
          <a:lstStyle/>
          <a:p>
            <a:r>
              <a:rPr lang="sr-Cyrl-RS" dirty="0"/>
              <a:t>Магијска</a:t>
            </a:r>
            <a:endParaRPr lang="en-US" dirty="0"/>
          </a:p>
        </p:txBody>
      </p:sp>
      <p:sp>
        <p:nvSpPr>
          <p:cNvPr id="3" name="Content Placeholder 2">
            <a:extLst>
              <a:ext uri="{FF2B5EF4-FFF2-40B4-BE49-F238E27FC236}">
                <a16:creationId xmlns:a16="http://schemas.microsoft.com/office/drawing/2014/main" xmlns="" id="{B777656D-B8C0-4E71-9A61-4985A6077D2E}"/>
              </a:ext>
            </a:extLst>
          </p:cNvPr>
          <p:cNvSpPr>
            <a:spLocks noGrp="1"/>
          </p:cNvSpPr>
          <p:nvPr>
            <p:ph idx="1"/>
          </p:nvPr>
        </p:nvSpPr>
        <p:spPr/>
        <p:txBody>
          <a:bodyPr/>
          <a:lstStyle/>
          <a:p>
            <a:r>
              <a:rPr lang="ru-RU" dirty="0"/>
              <a:t>Магија и религија су играле велику улогу у медицини праисторијског или раног људског друштва. Орално давање биљног лека или лека било је праћено инкантацијама, плесом, гримасама и свим мађионичарским триковима. Стога су први лекари, или „лекари“, били врачари или врачари. Употреба амајлија и талисмана, која још увек преовлађује у модерним временима, је древног порекла.</a:t>
            </a:r>
            <a:endParaRPr lang="en-US" dirty="0"/>
          </a:p>
        </p:txBody>
      </p:sp>
    </p:spTree>
    <p:extLst>
      <p:ext uri="{BB962C8B-B14F-4D97-AF65-F5344CB8AC3E}">
        <p14:creationId xmlns:p14="http://schemas.microsoft.com/office/powerpoint/2010/main" xmlns="" val="1922784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360E6E-3440-47E9-9F18-A884A4164F8A}"/>
              </a:ext>
            </a:extLst>
          </p:cNvPr>
          <p:cNvSpPr>
            <a:spLocks noGrp="1"/>
          </p:cNvSpPr>
          <p:nvPr>
            <p:ph type="title"/>
          </p:nvPr>
        </p:nvSpPr>
        <p:spPr/>
        <p:txBody>
          <a:bodyPr/>
          <a:lstStyle/>
          <a:p>
            <a:r>
              <a:rPr lang="sr-Cyrl-RS" dirty="0"/>
              <a:t>Магијско-религиозна</a:t>
            </a:r>
            <a:endParaRPr lang="en-US" dirty="0"/>
          </a:p>
        </p:txBody>
      </p:sp>
      <p:sp>
        <p:nvSpPr>
          <p:cNvPr id="3" name="Content Placeholder 2">
            <a:extLst>
              <a:ext uri="{FF2B5EF4-FFF2-40B4-BE49-F238E27FC236}">
                <a16:creationId xmlns:a16="http://schemas.microsoft.com/office/drawing/2014/main" xmlns="" id="{E374D4B0-A3F8-4768-93F9-4F1A0B10E376}"/>
              </a:ext>
            </a:extLst>
          </p:cNvPr>
          <p:cNvSpPr>
            <a:spLocks noGrp="1"/>
          </p:cNvSpPr>
          <p:nvPr>
            <p:ph idx="1"/>
          </p:nvPr>
        </p:nvSpPr>
        <p:spPr/>
        <p:txBody>
          <a:bodyPr>
            <a:normAutofit fontScale="92500" lnSpcReduction="10000"/>
          </a:bodyPr>
          <a:lstStyle/>
          <a:p>
            <a:pPr marL="0" indent="0">
              <a:buNone/>
            </a:pPr>
            <a:endParaRPr lang="sr-Cyrl-RS" dirty="0"/>
          </a:p>
          <a:p>
            <a:r>
              <a:rPr lang="sr-Cyrl-RS" dirty="0"/>
              <a:t>    Лакар је свештеник</a:t>
            </a:r>
          </a:p>
          <a:p>
            <a:r>
              <a:rPr lang="sr-Cyrl-RS" dirty="0"/>
              <a:t>    Болест је божја казна, лечење се заснива на молитвама и мистицизму</a:t>
            </a:r>
          </a:p>
          <a:p>
            <a:r>
              <a:rPr lang="sr-Cyrl-RS" dirty="0"/>
              <a:t>    Гледају се звезде, настаје примитивна прогностика</a:t>
            </a:r>
          </a:p>
          <a:p>
            <a:r>
              <a:rPr lang="sr-Cyrl-RS" dirty="0"/>
              <a:t>    Све више се јављају први лекари који посматрају човека, и многе утицаје на његово здравље</a:t>
            </a:r>
          </a:p>
          <a:p>
            <a:r>
              <a:rPr lang="sr-Cyrl-RS" dirty="0"/>
              <a:t>    Изучава се анатомија и физиологија (крв, жуч, мокраћа, пљувачка, лимфа, менструална крв) и сматра да је њихов поремећај узрок болести</a:t>
            </a:r>
            <a:endParaRPr lang="en-US" dirty="0"/>
          </a:p>
        </p:txBody>
      </p:sp>
    </p:spTree>
    <p:extLst>
      <p:ext uri="{BB962C8B-B14F-4D97-AF65-F5344CB8AC3E}">
        <p14:creationId xmlns:p14="http://schemas.microsoft.com/office/powerpoint/2010/main" xmlns="" val="3450533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676C9C-81D2-4F30-808E-F999DA5F2181}"/>
              </a:ext>
            </a:extLst>
          </p:cNvPr>
          <p:cNvSpPr>
            <a:spLocks noGrp="1"/>
          </p:cNvSpPr>
          <p:nvPr>
            <p:ph type="title"/>
          </p:nvPr>
        </p:nvSpPr>
        <p:spPr/>
        <p:txBody>
          <a:bodyPr>
            <a:normAutofit fontScale="90000"/>
          </a:bodyPr>
          <a:lstStyle/>
          <a:p>
            <a:r>
              <a:rPr lang="sr-Cyrl-RS" dirty="0"/>
              <a:t>Хуморална 	</a:t>
            </a:r>
            <a:br>
              <a:rPr lang="sr-Cyrl-RS" dirty="0"/>
            </a:br>
            <a:endParaRPr lang="en-US" dirty="0"/>
          </a:p>
        </p:txBody>
      </p:sp>
      <p:sp>
        <p:nvSpPr>
          <p:cNvPr id="3" name="Content Placeholder 2">
            <a:extLst>
              <a:ext uri="{FF2B5EF4-FFF2-40B4-BE49-F238E27FC236}">
                <a16:creationId xmlns:a16="http://schemas.microsoft.com/office/drawing/2014/main" xmlns="" id="{E9C90555-C8E1-4030-B6A2-21B9CD2389B7}"/>
              </a:ext>
            </a:extLst>
          </p:cNvPr>
          <p:cNvSpPr>
            <a:spLocks noGrp="1"/>
          </p:cNvSpPr>
          <p:nvPr>
            <p:ph idx="1"/>
          </p:nvPr>
        </p:nvSpPr>
        <p:spPr/>
        <p:txBody>
          <a:bodyPr/>
          <a:lstStyle/>
          <a:p>
            <a:endParaRPr lang="ru-RU" dirty="0"/>
          </a:p>
          <a:p>
            <a:r>
              <a:rPr lang="ru-RU" dirty="0"/>
              <a:t>    Медицина постаје биолошка наука и „уметност лечења“ (</a:t>
            </a:r>
            <a:r>
              <a:rPr lang="en-US" dirty="0" err="1"/>
              <a:t>ars</a:t>
            </a:r>
            <a:r>
              <a:rPr lang="ru-RU" dirty="0"/>
              <a:t> </a:t>
            </a:r>
            <a:r>
              <a:rPr lang="en-US" dirty="0" err="1"/>
              <a:t>medicina</a:t>
            </a:r>
            <a:r>
              <a:rPr lang="ru-RU" dirty="0"/>
              <a:t>), која се заснива на научним принципима, биомедицинским истраживањима, савременим медицинским технологијама за дијагностику и лечење повреда и болести, примену лекова, оперативних захвата и других облика лечења.</a:t>
            </a:r>
            <a:endParaRPr lang="en-US" dirty="0"/>
          </a:p>
        </p:txBody>
      </p:sp>
    </p:spTree>
    <p:extLst>
      <p:ext uri="{BB962C8B-B14F-4D97-AF65-F5344CB8AC3E}">
        <p14:creationId xmlns:p14="http://schemas.microsoft.com/office/powerpoint/2010/main" xmlns="" val="2317906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0F0CDF-D415-4A8A-A50F-5867C50275FD}"/>
              </a:ext>
            </a:extLst>
          </p:cNvPr>
          <p:cNvSpPr>
            <a:spLocks noGrp="1"/>
          </p:cNvSpPr>
          <p:nvPr>
            <p:ph type="title"/>
          </p:nvPr>
        </p:nvSpPr>
        <p:spPr/>
        <p:txBody>
          <a:bodyPr>
            <a:normAutofit fontScale="90000"/>
          </a:bodyPr>
          <a:lstStyle/>
          <a:p>
            <a:r>
              <a:rPr lang="ru-RU" b="1" dirty="0"/>
              <a:t>Зачеци медицине</a:t>
            </a:r>
            <a:br>
              <a:rPr lang="ru-RU" b="1" dirty="0"/>
            </a:br>
            <a:endParaRPr lang="en-US" dirty="0"/>
          </a:p>
        </p:txBody>
      </p:sp>
      <p:sp>
        <p:nvSpPr>
          <p:cNvPr id="3" name="Content Placeholder 2">
            <a:extLst>
              <a:ext uri="{FF2B5EF4-FFF2-40B4-BE49-F238E27FC236}">
                <a16:creationId xmlns:a16="http://schemas.microsoft.com/office/drawing/2014/main" xmlns="" id="{F737629A-4D93-40DE-8741-423409642C8E}"/>
              </a:ext>
            </a:extLst>
          </p:cNvPr>
          <p:cNvSpPr>
            <a:spLocks noGrp="1"/>
          </p:cNvSpPr>
          <p:nvPr>
            <p:ph idx="1"/>
          </p:nvPr>
        </p:nvSpPr>
        <p:spPr/>
        <p:txBody>
          <a:bodyPr>
            <a:normAutofit fontScale="92500"/>
          </a:bodyPr>
          <a:lstStyle/>
          <a:p>
            <a:r>
              <a:rPr lang="ru-RU" dirty="0"/>
              <a:t>Један од познатијих и сторичар медицине Пол Кардено </a:t>
            </a:r>
            <a:r>
              <a:rPr lang="ru-RU" i="1" dirty="0"/>
              <a:t>(Paul Cardeno)</a:t>
            </a:r>
            <a:r>
              <a:rPr lang="ru-RU" dirty="0"/>
              <a:t> који је погинуо у току Другог светског рата 1944</a:t>
            </a:r>
            <a:r>
              <a:rPr lang="sr-Latn-RS" dirty="0"/>
              <a:t>.</a:t>
            </a:r>
            <a:r>
              <a:rPr lang="ru-RU" dirty="0"/>
              <a:t>, пред смрт је у једном од последњих писама написао и следеће: «Нас су учили да историја медицине почиње са старим Грцима, и да су у Грчкој зачеци медицине и свеколике медицинске мисли. Како се наша сазнања мењају, сада знам да су се варали. Не само медицина него и медицинска мисао постојала је неколико хиљада година пре него што су се појавили први грчки лекари. Упркос непоузданости предања, прастара схватања медицинске историје постала су нам приступачна. Ако ми буде суђено да преживим овај рат, подредићу свој живот тим световима».</a:t>
            </a:r>
          </a:p>
          <a:p>
            <a:endParaRPr lang="ru-RU" dirty="0"/>
          </a:p>
          <a:p>
            <a:endParaRPr lang="en-US" dirty="0"/>
          </a:p>
        </p:txBody>
      </p:sp>
    </p:spTree>
    <p:extLst>
      <p:ext uri="{BB962C8B-B14F-4D97-AF65-F5344CB8AC3E}">
        <p14:creationId xmlns:p14="http://schemas.microsoft.com/office/powerpoint/2010/main" xmlns="" val="870249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3A4A835-627F-4EEC-A7DF-491957DAFA93}"/>
              </a:ext>
            </a:extLst>
          </p:cNvPr>
          <p:cNvSpPr>
            <a:spLocks noGrp="1"/>
          </p:cNvSpPr>
          <p:nvPr>
            <p:ph idx="1"/>
          </p:nvPr>
        </p:nvSpPr>
        <p:spPr>
          <a:xfrm>
            <a:off x="1295401" y="2556931"/>
            <a:ext cx="9601196" cy="3496735"/>
          </a:xfrm>
        </p:spPr>
        <p:txBody>
          <a:bodyPr>
            <a:normAutofit fontScale="62500" lnSpcReduction="20000"/>
          </a:bodyPr>
          <a:lstStyle/>
          <a:p>
            <a:r>
              <a:rPr lang="ru-RU" dirty="0"/>
              <a:t>Праисторијски локалитет Стоунхенџ, био је место у које су болесници и повређени долазили због исцелитељских моћи које су, како су веровали, имали мегалити, тврде археолози у Лондону.</a:t>
            </a:r>
          </a:p>
          <a:p>
            <a:r>
              <a:rPr lang="ru-RU" dirty="0"/>
              <a:t>У складу са карактеристикама примитивног начина мишљења, начина живота и друштвеном организацијом најнижег нивоа, развијала се и магично-религиозна медицина. Врачеви, магови, чаробњаци, шамани, нису лечили применом природних агенаса већ, чаробном моћи и од бога датим знањем.</a:t>
            </a:r>
          </a:p>
          <a:p>
            <a:r>
              <a:rPr lang="ru-RU" dirty="0"/>
              <a:t>Размишљења примитивних народа одликује "анимизам" или "фетишизам«</a:t>
            </a:r>
          </a:p>
          <a:p>
            <a:r>
              <a:rPr lang="ru-RU" dirty="0"/>
              <a:t>Сви људи и објекти по њима су имали душу, и она је из човека одлазила за време спавања или након смрти, али је и даље присутна у животу и прелази на здраве и у њима узрокује болести. Зато да би се она избацила из тела, праисторијски човек је сматрао да треба посегнути за разним врстама „трикова“. </a:t>
            </a:r>
          </a:p>
          <a:p>
            <a:r>
              <a:rPr lang="ru-RU" dirty="0"/>
              <a:t>Дакле, болест улази у човеково тело и његову душу и да би се тело и душа, очистили-излечили потребно је из тела избацити злог духа. </a:t>
            </a:r>
          </a:p>
          <a:p>
            <a:r>
              <a:rPr lang="ru-RU" dirty="0"/>
              <a:t>Примитивни народи су такође сматрали да су главни узроци болести чарања (бајања) других особа, хирови демона или казне разјарених богова. </a:t>
            </a:r>
            <a:endParaRPr lang="en-US" dirty="0"/>
          </a:p>
        </p:txBody>
      </p:sp>
      <p:pic>
        <p:nvPicPr>
          <p:cNvPr id="5" name="Picture 4">
            <a:extLst>
              <a:ext uri="{FF2B5EF4-FFF2-40B4-BE49-F238E27FC236}">
                <a16:creationId xmlns:a16="http://schemas.microsoft.com/office/drawing/2014/main" xmlns="" id="{98B2A82F-A642-4E61-B8FC-05684E3416D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20068" y="685801"/>
            <a:ext cx="3175000" cy="1472046"/>
          </a:xfrm>
          <a:prstGeom prst="rect">
            <a:avLst/>
          </a:prstGeom>
        </p:spPr>
      </p:pic>
    </p:spTree>
    <p:extLst>
      <p:ext uri="{BB962C8B-B14F-4D97-AF65-F5344CB8AC3E}">
        <p14:creationId xmlns:p14="http://schemas.microsoft.com/office/powerpoint/2010/main" xmlns="" val="1944324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6C653632-6CE2-474D-86A7-6A33F6DC2F0C}"/>
              </a:ext>
            </a:extLst>
          </p:cNvPr>
          <p:cNvSpPr>
            <a:spLocks noGrp="1"/>
          </p:cNvSpPr>
          <p:nvPr>
            <p:ph idx="1"/>
          </p:nvPr>
        </p:nvSpPr>
        <p:spPr/>
        <p:txBody>
          <a:bodyPr>
            <a:normAutofit fontScale="70000" lnSpcReduction="20000"/>
          </a:bodyPr>
          <a:lstStyle/>
          <a:p>
            <a:r>
              <a:rPr lang="ru-RU" dirty="0"/>
              <a:t>Исцелитељи, тога доба су били углавном свештеници, јер се лечење сматрало светим обредом. Међу исцелитељима је било и оних који су се „лечењем“ бавили ради стицања повлашћеног друштвеног положаја. </a:t>
            </a:r>
          </a:p>
          <a:p>
            <a:r>
              <a:rPr lang="ru-RU" dirty="0"/>
              <a:t>Међу њима се диференцирају и исцелитељи према „субспецијалностима“, једни за лечење различитих болести, као што су се (нпр. код Астека), јављали врачеви, и шамани или чаробњаци (у Азији и Африци.) (</a:t>
            </a:r>
            <a:r>
              <a:rPr lang="sr-Latn-RS" dirty="0"/>
              <a:t>ticitl</a:t>
            </a:r>
            <a:r>
              <a:rPr lang="ru-RU" dirty="0"/>
              <a:t>) који су више били упућени у чаробне поступке (teomiquetzan) нпр. лечење рана и повреда у борби, или (tlamatlquiticitl), бабице задужени за праћење трудноће.</a:t>
            </a:r>
          </a:p>
          <a:p>
            <a:r>
              <a:rPr lang="ru-RU" dirty="0"/>
              <a:t>Истовремено са свештеницима било је и умних појединаца, који су, просматрајући околну природу, случајно изводили закључке о лековитим својствима одређених агенаса и та своја открића примењивали у лечењу болести. </a:t>
            </a:r>
          </a:p>
          <a:p>
            <a:r>
              <a:rPr lang="ru-RU" dirty="0"/>
              <a:t>Касније су од тих особа настали љубитељи филозофије, научници, и свештеници који су се бавили „уметношћу лечења“. </a:t>
            </a:r>
          </a:p>
        </p:txBody>
      </p:sp>
    </p:spTree>
    <p:extLst>
      <p:ext uri="{BB962C8B-B14F-4D97-AF65-F5344CB8AC3E}">
        <p14:creationId xmlns:p14="http://schemas.microsoft.com/office/powerpoint/2010/main" xmlns="" val="2867005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0543E5C-11A5-44C8-BB76-95CB9D4A24F5}"/>
              </a:ext>
            </a:extLst>
          </p:cNvPr>
          <p:cNvSpPr>
            <a:spLocks noGrp="1"/>
          </p:cNvSpPr>
          <p:nvPr>
            <p:ph idx="1"/>
          </p:nvPr>
        </p:nvSpPr>
        <p:spPr/>
        <p:txBody>
          <a:bodyPr>
            <a:normAutofit fontScale="70000" lnSpcReduction="20000"/>
          </a:bodyPr>
          <a:lstStyle/>
          <a:p>
            <a:r>
              <a:rPr lang="ru-RU" dirty="0"/>
              <a:t>Бруталан начин живота у каменом добу показао се бројним повредама на ископаним костурима. Већина рана налази се на глави, што је зависило о природи битака тога времена, и стрелица које су се забијале у различите делове тела. Фрактуре костију се такође често сусрећу, а исход њиховог излечења намеће претрпоставку да су оне могле зарсти само применом одговарајуће имобилизације, највероватније применом завоја од глине. </a:t>
            </a:r>
            <a:endParaRPr lang="sr-Latn-RS" dirty="0"/>
          </a:p>
          <a:p>
            <a:r>
              <a:rPr lang="ru-RU" dirty="0"/>
              <a:t>Значи још у паристорији људи су знали да изводе хируршке захвате (имобилизације и ампутације удова, расецање апсцеса, трепанације лобање итд). У овим захватима користили су и неку врсту дезинфекције, испирање инструмената и ране кокосовим млеком, али и веома сурову методу спаљивања крварећих рана.</a:t>
            </a:r>
          </a:p>
          <a:p>
            <a:r>
              <a:rPr lang="ru-RU" dirty="0"/>
              <a:t>У археолошким остацима раног Хомо сапиенса ретко се могу наћи особе старије од педесет година, тако да на остацима постоји врло мало доказа о дегенеративним или другим болестима које се јављају у старости, али зато остаци обилују, налазима који са знацима болести или повреде, због живота на отвореном у суровим условима. </a:t>
            </a:r>
            <a:endParaRPr lang="en-US" dirty="0"/>
          </a:p>
        </p:txBody>
      </p:sp>
    </p:spTree>
    <p:extLst>
      <p:ext uri="{BB962C8B-B14F-4D97-AF65-F5344CB8AC3E}">
        <p14:creationId xmlns:p14="http://schemas.microsoft.com/office/powerpoint/2010/main" xmlns="" val="2797507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5E82F8D-6091-4F7D-A036-A768BC22FDB1}"/>
              </a:ext>
            </a:extLst>
          </p:cNvPr>
          <p:cNvSpPr>
            <a:spLocks noGrp="1"/>
          </p:cNvSpPr>
          <p:nvPr>
            <p:ph idx="1"/>
          </p:nvPr>
        </p:nvSpPr>
        <p:spPr/>
        <p:txBody>
          <a:bodyPr>
            <a:normAutofit fontScale="70000" lnSpcReduction="20000"/>
          </a:bodyPr>
          <a:lstStyle/>
          <a:p>
            <a:r>
              <a:rPr lang="ru-RU" dirty="0"/>
              <a:t>Медицина у старом веку</a:t>
            </a:r>
          </a:p>
          <a:p>
            <a:endParaRPr lang="ru-RU" dirty="0"/>
          </a:p>
          <a:p>
            <a:r>
              <a:rPr lang="ru-RU" dirty="0"/>
              <a:t>Медицина Инка, Маја и Астека</a:t>
            </a:r>
          </a:p>
          <a:p>
            <a:endParaRPr lang="ru-RU" dirty="0"/>
          </a:p>
          <a:p>
            <a:r>
              <a:rPr lang="ru-RU" dirty="0"/>
              <a:t>Медицина средњег века</a:t>
            </a:r>
          </a:p>
          <a:p>
            <a:endParaRPr lang="ru-RU" dirty="0"/>
          </a:p>
          <a:p>
            <a:r>
              <a:rPr lang="ru-RU" dirty="0"/>
              <a:t>Нови век (од </a:t>
            </a:r>
            <a:r>
              <a:rPr lang="sr-Latn-RS" dirty="0"/>
              <a:t>XVI</a:t>
            </a:r>
            <a:r>
              <a:rPr lang="ru-RU" dirty="0"/>
              <a:t> до половине X</a:t>
            </a:r>
            <a:r>
              <a:rPr lang="sr-Latn-RS" dirty="0"/>
              <a:t>I</a:t>
            </a:r>
            <a:r>
              <a:rPr lang="ru-RU" dirty="0"/>
              <a:t>X века)</a:t>
            </a:r>
          </a:p>
          <a:p>
            <a:endParaRPr lang="ru-RU" dirty="0"/>
          </a:p>
          <a:p>
            <a:r>
              <a:rPr lang="ru-RU" dirty="0"/>
              <a:t>Историја модерне медицине (од половине X</a:t>
            </a:r>
            <a:r>
              <a:rPr lang="sr-Latn-RS" dirty="0"/>
              <a:t>I</a:t>
            </a:r>
            <a:r>
              <a:rPr lang="ru-RU" dirty="0"/>
              <a:t>X века до данас)</a:t>
            </a:r>
          </a:p>
          <a:p>
            <a:endParaRPr lang="en-US" dirty="0"/>
          </a:p>
        </p:txBody>
      </p:sp>
      <p:sp>
        <p:nvSpPr>
          <p:cNvPr id="5" name="TextBox 4">
            <a:extLst>
              <a:ext uri="{FF2B5EF4-FFF2-40B4-BE49-F238E27FC236}">
                <a16:creationId xmlns:a16="http://schemas.microsoft.com/office/drawing/2014/main" xmlns="" id="{BFB8918C-542B-4747-9C2B-7B8F44BAED60}"/>
              </a:ext>
            </a:extLst>
          </p:cNvPr>
          <p:cNvSpPr txBox="1"/>
          <p:nvPr/>
        </p:nvSpPr>
        <p:spPr>
          <a:xfrm>
            <a:off x="2616200" y="1539502"/>
            <a:ext cx="6618816" cy="369332"/>
          </a:xfrm>
          <a:prstGeom prst="rect">
            <a:avLst/>
          </a:prstGeom>
          <a:noFill/>
        </p:spPr>
        <p:txBody>
          <a:bodyPr wrap="square">
            <a:spAutoFit/>
          </a:bodyPr>
          <a:lstStyle/>
          <a:p>
            <a:r>
              <a:rPr lang="sr-Cyrl-RS" dirty="0"/>
              <a:t>Даљи развој медицине се развијао у складу са историјским епохама: </a:t>
            </a:r>
            <a:endParaRPr lang="en-US" dirty="0"/>
          </a:p>
        </p:txBody>
      </p:sp>
    </p:spTree>
    <p:extLst>
      <p:ext uri="{BB962C8B-B14F-4D97-AF65-F5344CB8AC3E}">
        <p14:creationId xmlns:p14="http://schemas.microsoft.com/office/powerpoint/2010/main" xmlns="" val="775961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72A79E14-02E0-487A-8314-F9AE1CB997C0}"/>
              </a:ext>
            </a:extLst>
          </p:cNvPr>
          <p:cNvSpPr>
            <a:spLocks noGrp="1"/>
          </p:cNvSpPr>
          <p:nvPr>
            <p:ph idx="1"/>
          </p:nvPr>
        </p:nvSpPr>
        <p:spPr/>
        <p:txBody>
          <a:bodyPr/>
          <a:lstStyle/>
          <a:p>
            <a:r>
              <a:rPr lang="sr-Cyrl-RS" dirty="0"/>
              <a:t>Хвала на пажњи!</a:t>
            </a:r>
            <a:endParaRPr lang="en-US" dirty="0"/>
          </a:p>
        </p:txBody>
      </p:sp>
    </p:spTree>
    <p:extLst>
      <p:ext uri="{BB962C8B-B14F-4D97-AF65-F5344CB8AC3E}">
        <p14:creationId xmlns:p14="http://schemas.microsoft.com/office/powerpoint/2010/main" xmlns="" val="1333254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5CF951C-5567-4BF5-8C06-7080DF46041C}"/>
              </a:ext>
            </a:extLst>
          </p:cNvPr>
          <p:cNvSpPr>
            <a:spLocks noGrp="1"/>
          </p:cNvSpPr>
          <p:nvPr>
            <p:ph idx="1"/>
          </p:nvPr>
        </p:nvSpPr>
        <p:spPr/>
        <p:txBody>
          <a:bodyPr>
            <a:normAutofit fontScale="92500"/>
          </a:bodyPr>
          <a:lstStyle/>
          <a:p>
            <a:r>
              <a:rPr lang="sr-Cyrl-RS" dirty="0"/>
              <a:t>Сазнање да је болест настала са појавом живота на земљи; упућује бројне историчаре медицине да усмере пажњу на општу историју, и прве трагове у њој имајући у виду речи Цицерона да је историја хроника неког времена и да је то оно историјско раздобље које почиње када се човек јавља као билошко биће и траје до појаве првих писаних споменика.</a:t>
            </a:r>
          </a:p>
          <a:p>
            <a:r>
              <a:rPr lang="sr-Cyrl-RS" dirty="0"/>
              <a:t>Он такође каже „То почиње са Праисторијом, као најстаријом друштвеном формацијом у којој је у тренутку опште еволуције извршен процес биолошког и друштвеног очовећења и издвајања човека као посебног биолошког бића.“</a:t>
            </a:r>
            <a:endParaRPr lang="en-US" dirty="0"/>
          </a:p>
        </p:txBody>
      </p:sp>
    </p:spTree>
    <p:extLst>
      <p:ext uri="{BB962C8B-B14F-4D97-AF65-F5344CB8AC3E}">
        <p14:creationId xmlns:p14="http://schemas.microsoft.com/office/powerpoint/2010/main" xmlns="" val="1939802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1CD7D14-717E-410B-A40E-4D8E072ED290}"/>
              </a:ext>
            </a:extLst>
          </p:cNvPr>
          <p:cNvSpPr>
            <a:spLocks noGrp="1"/>
          </p:cNvSpPr>
          <p:nvPr>
            <p:ph idx="1"/>
          </p:nvPr>
        </p:nvSpPr>
        <p:spPr>
          <a:xfrm>
            <a:off x="1363134" y="2455332"/>
            <a:ext cx="9601196" cy="3318936"/>
          </a:xfrm>
        </p:spPr>
        <p:txBody>
          <a:bodyPr>
            <a:normAutofit fontScale="92500" lnSpcReduction="10000"/>
          </a:bodyPr>
          <a:lstStyle/>
          <a:p>
            <a:r>
              <a:rPr lang="ru-RU" dirty="0"/>
              <a:t>О медицини у прошлости постоје врло оскуднии подаци. Анализом разних археолошких остатака (употребних предмета, људских и животињских костију, цртежа) и усмених предања, може се закључити да су и праисторијски народи имали, у основи исту медицину као што су је имали и примитивни народи у каснијим епохама, а и данас она се одржала код неких примитивних народа који живе у Африци, Јужној Америци. </a:t>
            </a:r>
          </a:p>
          <a:p>
            <a:r>
              <a:rPr lang="ru-RU" dirty="0"/>
              <a:t>И поред оскудне историјске грађе, очигледна је чињеница; да је праисторијски човек, упркос своје умне заосталости и свог животињског битисања као „Хомо брутус“ а касније и као „Хомо сапиенс“ ипак био најасавршенији створ и да је владао извесним стваралачким способностима.</a:t>
            </a:r>
            <a:endParaRPr lang="en-US" dirty="0"/>
          </a:p>
        </p:txBody>
      </p:sp>
    </p:spTree>
    <p:extLst>
      <p:ext uri="{BB962C8B-B14F-4D97-AF65-F5344CB8AC3E}">
        <p14:creationId xmlns:p14="http://schemas.microsoft.com/office/powerpoint/2010/main" xmlns="" val="3513217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5CFF9FB-F2D5-41F4-A31E-8678F7D0C882}"/>
              </a:ext>
            </a:extLst>
          </p:cNvPr>
          <p:cNvSpPr>
            <a:spLocks noGrp="1"/>
          </p:cNvSpPr>
          <p:nvPr>
            <p:ph idx="1"/>
          </p:nvPr>
        </p:nvSpPr>
        <p:spPr>
          <a:xfrm>
            <a:off x="1295401" y="2556932"/>
            <a:ext cx="9795932" cy="3318936"/>
          </a:xfrm>
        </p:spPr>
        <p:txBody>
          <a:bodyPr>
            <a:normAutofit fontScale="92500" lnSpcReduction="20000"/>
          </a:bodyPr>
          <a:lstStyle/>
          <a:p>
            <a:r>
              <a:rPr lang="ru-RU" dirty="0"/>
              <a:t>Палеопатолошки докази из давне историјске прошлости о настанку болести и начину њеног лечења су веома ретки и има их три врсте:</a:t>
            </a:r>
          </a:p>
          <a:p>
            <a:pPr marL="457200" indent="-457200">
              <a:buAutoNum type="arabicPeriod"/>
            </a:pPr>
            <a:r>
              <a:rPr lang="ru-RU" dirty="0"/>
              <a:t>Нађени делови костура прачовека са патолошким променама због артритиса, анкилозе, остеомијелитиса, повреда, некрозе...</a:t>
            </a:r>
          </a:p>
          <a:p>
            <a:pPr marL="457200" indent="-457200">
              <a:buAutoNum type="arabicPeriod"/>
            </a:pPr>
            <a:r>
              <a:rPr lang="ru-RU" dirty="0"/>
              <a:t>Археолошки налази разних кипова и петрографа (пећински цртежи).</a:t>
            </a:r>
          </a:p>
          <a:p>
            <a:pPr marL="457200" indent="-457200">
              <a:buAutoNum type="arabicPeriod"/>
            </a:pPr>
            <a:r>
              <a:rPr lang="ru-RU" dirty="0"/>
              <a:t> Изучавања митова и веровања народа чији степен културно-цивилизацијског развоја није превазишао ниво историјског каменог доба. На пример, неки ставови оног времена, као модел понашања, сачувани су и до данас у примитивним племенским заједницама континената Африке, Аустралије, Азије и Јужне Америке.</a:t>
            </a:r>
          </a:p>
          <a:p>
            <a:endParaRPr lang="ru-RU" dirty="0"/>
          </a:p>
        </p:txBody>
      </p:sp>
    </p:spTree>
    <p:extLst>
      <p:ext uri="{BB962C8B-B14F-4D97-AF65-F5344CB8AC3E}">
        <p14:creationId xmlns:p14="http://schemas.microsoft.com/office/powerpoint/2010/main" xmlns="" val="1301657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BA31B2D-4689-4801-AA95-3ACEA0BA67A4}"/>
              </a:ext>
            </a:extLst>
          </p:cNvPr>
          <p:cNvSpPr>
            <a:spLocks noGrp="1"/>
          </p:cNvSpPr>
          <p:nvPr>
            <p:ph idx="1"/>
          </p:nvPr>
        </p:nvSpPr>
        <p:spPr/>
        <p:txBody>
          <a:bodyPr>
            <a:normAutofit fontScale="92500"/>
          </a:bodyPr>
          <a:lstStyle/>
          <a:p>
            <a:r>
              <a:rPr lang="ru-RU" dirty="0"/>
              <a:t>Археолози и антрополози су током проучавања живота праисторијског човека и примитивних племена, утврдили да је глави носилац емпиријске медицине била жена мајка, као и да су та људска друштва одувек имала и посебне појединце (мушкарце или жене) задужене за исцелитељски посао. </a:t>
            </a:r>
          </a:p>
          <a:p>
            <a:r>
              <a:rPr lang="ru-RU" dirty="0"/>
              <a:t>Они су били одговорни за спречавање болести и лечење болесних и повређених. </a:t>
            </a:r>
          </a:p>
          <a:p>
            <a:r>
              <a:rPr lang="ru-RU" dirty="0"/>
              <a:t>Њихове исцелитељске способности заснивале су се на два извора - искуству и магији. </a:t>
            </a:r>
          </a:p>
          <a:p>
            <a:endParaRPr lang="en-US" dirty="0"/>
          </a:p>
        </p:txBody>
      </p:sp>
    </p:spTree>
    <p:extLst>
      <p:ext uri="{BB962C8B-B14F-4D97-AF65-F5344CB8AC3E}">
        <p14:creationId xmlns:p14="http://schemas.microsoft.com/office/powerpoint/2010/main" xmlns="" val="1225614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8E0B24BE-DBDB-44B0-930B-C80738989657}"/>
              </a:ext>
            </a:extLst>
          </p:cNvPr>
          <p:cNvSpPr>
            <a:spLocks noGrp="1"/>
          </p:cNvSpPr>
          <p:nvPr>
            <p:ph idx="1"/>
          </p:nvPr>
        </p:nvSpPr>
        <p:spPr/>
        <p:txBody>
          <a:bodyPr>
            <a:normAutofit fontScale="70000" lnSpcReduction="20000"/>
          </a:bodyPr>
          <a:lstStyle/>
          <a:p>
            <a:r>
              <a:rPr lang="ru-RU" dirty="0"/>
              <a:t>У периоду ниског степена човековог битисања, лечење се сводило на некакве облике неконтролисаних радњи и покрета, који ће и касније бити присутни све до формиране емпирије.</a:t>
            </a:r>
          </a:p>
          <a:p>
            <a:endParaRPr lang="ru-RU" dirty="0"/>
          </a:p>
          <a:p>
            <a:r>
              <a:rPr lang="ru-RU" dirty="0"/>
              <a:t>У средњем степену човековог развоја, он користи руке, да прилагођава оруђа која су му потребна за свакодневни живот и открива ватру и почиње да развија демонистичка веровања о порекло болести. Зато примитивни човек болест или повреду приписује „неком наљућеном демону“</a:t>
            </a:r>
          </a:p>
          <a:p>
            <a:endParaRPr lang="ru-RU" dirty="0"/>
          </a:p>
          <a:p>
            <a:r>
              <a:rPr lang="ru-RU" dirty="0"/>
              <a:t>На вишем ступњу дивљаштва човек - „Хомо сапиенс“, је био најасавршеније створење на Земљи које је владаоло извесним стваралачким способностима, па је живео у вештачки саграђеним колибама, обрађивао земљу, и за тај рад користио домаће животиње. </a:t>
            </a:r>
            <a:endParaRPr lang="en-US" dirty="0"/>
          </a:p>
        </p:txBody>
      </p:sp>
    </p:spTree>
    <p:extLst>
      <p:ext uri="{BB962C8B-B14F-4D97-AF65-F5344CB8AC3E}">
        <p14:creationId xmlns:p14="http://schemas.microsoft.com/office/powerpoint/2010/main" xmlns="" val="2031568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C08B9424-118B-4DF6-9BEA-B052491561C7}"/>
              </a:ext>
            </a:extLst>
          </p:cNvPr>
          <p:cNvSpPr>
            <a:spLocks noGrp="1"/>
          </p:cNvSpPr>
          <p:nvPr>
            <p:ph idx="1"/>
          </p:nvPr>
        </p:nvSpPr>
        <p:spPr/>
        <p:txBody>
          <a:bodyPr/>
          <a:lstStyle/>
          <a:p>
            <a:r>
              <a:rPr lang="ru-RU" dirty="0"/>
              <a:t>Ненаписану историју није лако протумачити и иако се много може научити из проучавања цртежа, коштаних остатака и хируршких алата раних људи, тешко је реконструисати њихов ментални став према проблемима болести и смрти.</a:t>
            </a:r>
            <a:endParaRPr lang="en-US" dirty="0"/>
          </a:p>
        </p:txBody>
      </p:sp>
    </p:spTree>
    <p:extLst>
      <p:ext uri="{BB962C8B-B14F-4D97-AF65-F5344CB8AC3E}">
        <p14:creationId xmlns:p14="http://schemas.microsoft.com/office/powerpoint/2010/main" xmlns="" val="1046999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45FCBF4-8EBF-459D-ABAD-BCA6F4D0033E}"/>
              </a:ext>
            </a:extLst>
          </p:cNvPr>
          <p:cNvSpPr>
            <a:spLocks noGrp="1"/>
          </p:cNvSpPr>
          <p:nvPr>
            <p:ph idx="1"/>
          </p:nvPr>
        </p:nvSpPr>
        <p:spPr/>
        <p:txBody>
          <a:bodyPr/>
          <a:lstStyle/>
          <a:p>
            <a:r>
              <a:rPr lang="ru-RU" dirty="0"/>
              <a:t>Чини се вероватним да су чим су дошли до фазе расуђивања, методом покушаја и грешака открили које биљке се могу користити као храна, које су од њих отровне, а које имају неку лековиту вредност. </a:t>
            </a:r>
            <a:endParaRPr lang="sr-Latn-RS" dirty="0"/>
          </a:p>
          <a:p>
            <a:r>
              <a:rPr lang="ru-RU" dirty="0"/>
              <a:t>Народна медицина или домаћа медицина, која се углавном састоји у употреби производа од поврћа, или зачинског биља, настала је на овај начин и још увек постоји.</a:t>
            </a:r>
            <a:endParaRPr lang="en-US" dirty="0"/>
          </a:p>
        </p:txBody>
      </p:sp>
    </p:spTree>
    <p:extLst>
      <p:ext uri="{BB962C8B-B14F-4D97-AF65-F5344CB8AC3E}">
        <p14:creationId xmlns:p14="http://schemas.microsoft.com/office/powerpoint/2010/main" xmlns="" val="29230956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101</TotalTime>
  <Words>2258</Words>
  <Application>Microsoft Office PowerPoint</Application>
  <PresentationFormat>Custom</PresentationFormat>
  <Paragraphs>91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Organic</vt:lpstr>
      <vt:lpstr>Зачеци медицине</vt:lpstr>
      <vt:lpstr>Зачеци медицине </vt:lpstr>
      <vt:lpstr>Slide 3</vt:lpstr>
      <vt:lpstr>Slide 4</vt:lpstr>
      <vt:lpstr>Slide 5</vt:lpstr>
      <vt:lpstr>Slide 6</vt:lpstr>
      <vt:lpstr>Slide 7</vt:lpstr>
      <vt:lpstr>Slide 8</vt:lpstr>
      <vt:lpstr>Slide 9</vt:lpstr>
      <vt:lpstr>Slide 10</vt:lpstr>
      <vt:lpstr>Slide 11</vt:lpstr>
      <vt:lpstr>Slide 12</vt:lpstr>
      <vt:lpstr>Развојне фазе медицине</vt:lpstr>
      <vt:lpstr>Нагонска медицина</vt:lpstr>
      <vt:lpstr>Емпиријска   </vt:lpstr>
      <vt:lpstr>Магијска</vt:lpstr>
      <vt:lpstr>Магијска</vt:lpstr>
      <vt:lpstr>Магијско-религиозна</vt:lpstr>
      <vt:lpstr>Хуморална   </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Joca</cp:lastModifiedBy>
  <cp:revision>15</cp:revision>
  <dcterms:created xsi:type="dcterms:W3CDTF">2023-09-13T10:25:46Z</dcterms:created>
  <dcterms:modified xsi:type="dcterms:W3CDTF">2023-12-08T14:34:26Z</dcterms:modified>
</cp:coreProperties>
</file>